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3F7022-9E16-405F-A01D-21D6B88DDF53}">
  <a:tblStyle styleId="{443F7022-9E16-405F-A01D-21D6B88DDF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9dc673b3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9dc673b3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dc673b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9dc673b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9dc673b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9dc673b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9dc673b3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9dc673b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9dc673b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9dc673b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9dc673b3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9dc673b3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9dc673b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9dc673b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9ca54ccf7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9ca54ccf7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9ca54ccf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9ca54ccf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Housing Price Prediction with ML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420050" y="3346400"/>
            <a:ext cx="2059800" cy="1578900"/>
          </a:xfrm>
          <a:prstGeom prst="rect">
            <a:avLst/>
          </a:prstGeom>
        </p:spPr>
        <p:txBody>
          <a:bodyPr anchorCtr="0" anchor="t" bIns="54000" lIns="180000" spcFirstLastPara="1" rIns="162000" wrap="square" tIns="2340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Phil Okoth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Matthew Siriani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Robert Bellgraph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Vince DeScioli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>
            <p:ph type="title"/>
          </p:nvPr>
        </p:nvSpPr>
        <p:spPr>
          <a:xfrm>
            <a:off x="1317625" y="437900"/>
            <a:ext cx="56970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Lato"/>
                <a:ea typeface="Lato"/>
                <a:cs typeface="Lato"/>
                <a:sym typeface="Lato"/>
              </a:rPr>
              <a:t>Data Preparation for Model Fitting</a:t>
            </a:r>
            <a:endParaRPr b="1"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50" y="1695427"/>
            <a:ext cx="4204449" cy="2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275" y="1856150"/>
            <a:ext cx="3801725" cy="19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6"/>
          <p:cNvSpPr txBox="1"/>
          <p:nvPr/>
        </p:nvSpPr>
        <p:spPr>
          <a:xfrm>
            <a:off x="4841275" y="3875550"/>
            <a:ext cx="424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Connect to database, determine outliers in Sale-Price.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50" y="2774950"/>
            <a:ext cx="3910050" cy="1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365825" y="389000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Preparation for Model Fitting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50" y="890350"/>
            <a:ext cx="6936600" cy="10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50" y="1953675"/>
            <a:ext cx="5683275" cy="8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/>
          <p:nvPr/>
        </p:nvSpPr>
        <p:spPr>
          <a:xfrm>
            <a:off x="4970600" y="3077450"/>
            <a:ext cx="3910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target  &amp; features.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Define train and test sets.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dummy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the categorical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Scale the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features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model training and fitting..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002750"/>
            <a:ext cx="6789550" cy="36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/>
          <p:nvPr/>
        </p:nvSpPr>
        <p:spPr>
          <a:xfrm>
            <a:off x="1322625" y="432225"/>
            <a:ext cx="49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Neural Network Model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/>
          <p:nvPr>
            <p:ph type="title"/>
          </p:nvPr>
        </p:nvSpPr>
        <p:spPr>
          <a:xfrm>
            <a:off x="1297500" y="317550"/>
            <a:ext cx="49284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Machine Learning Model</a:t>
            </a:r>
            <a:endParaRPr sz="3000"/>
          </a:p>
        </p:txBody>
      </p:sp>
      <p:sp>
        <p:nvSpPr>
          <p:cNvPr id="374" name="Google Shape;374;p29"/>
          <p:cNvSpPr txBox="1"/>
          <p:nvPr>
            <p:ph idx="1" type="body"/>
          </p:nvPr>
        </p:nvSpPr>
        <p:spPr>
          <a:xfrm>
            <a:off x="1297500" y="862800"/>
            <a:ext cx="4485900" cy="1222500"/>
          </a:xfrm>
          <a:prstGeom prst="rect">
            <a:avLst/>
          </a:prstGeom>
        </p:spPr>
        <p:txBody>
          <a:bodyPr anchorCtr="0" anchor="t" bIns="18000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Deep Learning Model</a:t>
            </a:r>
            <a:r>
              <a:rPr lang="en-GB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12950" lvl="0" marL="4608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Performance Metric:   Root Mean Square Error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295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Target:    Sales Price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Features: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275" y="1829400"/>
            <a:ext cx="2151875" cy="8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275" y="2953650"/>
            <a:ext cx="2151875" cy="89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8" name="Google Shape;378;p29"/>
          <p:cNvGraphicFramePr/>
          <p:nvPr/>
        </p:nvGraphicFramePr>
        <p:xfrm>
          <a:off x="1553000" y="210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{443F7022-9E16-405F-A01D-21D6B88DDF53}</a:tableStyleId>
              </a:tblPr>
              <a:tblGrid>
                <a:gridCol w="1383675"/>
                <a:gridCol w="1383675"/>
                <a:gridCol w="1383675"/>
              </a:tblGrid>
              <a:tr h="2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SubClass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Zoning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Lot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Neighborhood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Bsmt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Roof Material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Condition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Foundation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Style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Exterior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Living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Fireplace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Total 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Type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Driveway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Cent Air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Utilities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Bedrooms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Kitchen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9" name="Google Shape;3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75" y="484100"/>
            <a:ext cx="2174376" cy="10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"/>
          <p:cNvSpPr txBox="1"/>
          <p:nvPr>
            <p:ph type="title"/>
          </p:nvPr>
        </p:nvSpPr>
        <p:spPr>
          <a:xfrm>
            <a:off x="2897700" y="241350"/>
            <a:ext cx="4027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Model</a:t>
            </a:r>
            <a:r>
              <a:rPr lang="en-GB" sz="3000"/>
              <a:t> Variations</a:t>
            </a:r>
            <a:endParaRPr sz="3000"/>
          </a:p>
        </p:txBody>
      </p:sp>
      <p:sp>
        <p:nvSpPr>
          <p:cNvPr id="385" name="Google Shape;385;p30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1145106" y="1753875"/>
            <a:ext cx="6197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7" name="Google Shape;387;p30"/>
          <p:cNvGraphicFramePr/>
          <p:nvPr/>
        </p:nvGraphicFramePr>
        <p:xfrm>
          <a:off x="1034175" y="120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{443F7022-9E16-405F-A01D-21D6B88DDF53}</a:tableStyleId>
              </a:tblPr>
              <a:tblGrid>
                <a:gridCol w="1093700"/>
                <a:gridCol w="984750"/>
                <a:gridCol w="1422450"/>
                <a:gridCol w="1347925"/>
                <a:gridCol w="1006025"/>
              </a:tblGrid>
              <a:tr h="6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Neuron/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Layers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Activation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Average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RMSE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75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,75, 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32440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50,50, 35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relu,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28642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Hyper Tuning Model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43, 221, 243, 225, 35, 187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25189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8" name="Google Shape;3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32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7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title"/>
          </p:nvPr>
        </p:nvSpPr>
        <p:spPr>
          <a:xfrm>
            <a:off x="1602300" y="165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Model Results</a:t>
            </a:r>
            <a:endParaRPr/>
          </a:p>
        </p:txBody>
      </p:sp>
      <p:sp>
        <p:nvSpPr>
          <p:cNvPr id="395" name="Google Shape;395;p31"/>
          <p:cNvSpPr txBox="1"/>
          <p:nvPr>
            <p:ph idx="1" type="body"/>
          </p:nvPr>
        </p:nvSpPr>
        <p:spPr>
          <a:xfrm>
            <a:off x="1578100" y="4561750"/>
            <a:ext cx="56097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After </a:t>
            </a:r>
            <a:r>
              <a:rPr lang="en-GB">
                <a:solidFill>
                  <a:srgbClr val="FFFFFF"/>
                </a:solidFill>
              </a:rPr>
              <a:t>training</a:t>
            </a:r>
            <a:r>
              <a:rPr lang="en-GB">
                <a:solidFill>
                  <a:srgbClr val="FFFFFF"/>
                </a:solidFill>
              </a:rPr>
              <a:t> and fitting the model the above were results  obtained.</a:t>
            </a:r>
            <a:endParaRPr/>
          </a:p>
        </p:txBody>
      </p:sp>
      <p:grpSp>
        <p:nvGrpSpPr>
          <p:cNvPr id="396" name="Google Shape;396;p31"/>
          <p:cNvGrpSpPr/>
          <p:nvPr/>
        </p:nvGrpSpPr>
        <p:grpSpPr>
          <a:xfrm>
            <a:off x="5194300" y="3154500"/>
            <a:ext cx="1018200" cy="1018200"/>
            <a:chOff x="1359550" y="3154500"/>
            <a:chExt cx="1018200" cy="1018200"/>
          </a:xfrm>
        </p:grpSpPr>
        <p:sp>
          <p:nvSpPr>
            <p:cNvPr id="397" name="Google Shape;397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31"/>
          <p:cNvSpPr txBox="1"/>
          <p:nvPr/>
        </p:nvSpPr>
        <p:spPr>
          <a:xfrm>
            <a:off x="517277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Loss (Millions)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1"/>
          <p:cNvSpPr txBox="1"/>
          <p:nvPr/>
        </p:nvSpPr>
        <p:spPr>
          <a:xfrm>
            <a:off x="546896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570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7414950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7465200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7465200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7596000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7395062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(thousand)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1"/>
          <p:cNvSpPr txBox="1"/>
          <p:nvPr/>
        </p:nvSpPr>
        <p:spPr>
          <a:xfrm>
            <a:off x="7691254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3460976" y="31862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51" y="679325"/>
            <a:ext cx="3376350" cy="236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31"/>
          <p:cNvGrpSpPr/>
          <p:nvPr/>
        </p:nvGrpSpPr>
        <p:grpSpPr>
          <a:xfrm>
            <a:off x="902350" y="3154500"/>
            <a:ext cx="1018200" cy="1018200"/>
            <a:chOff x="1359550" y="3154500"/>
            <a:chExt cx="1018200" cy="1018200"/>
          </a:xfrm>
        </p:grpSpPr>
        <p:sp>
          <p:nvSpPr>
            <p:cNvPr id="412" name="Google Shape;412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1"/>
          <p:cNvSpPr txBox="1"/>
          <p:nvPr/>
        </p:nvSpPr>
        <p:spPr>
          <a:xfrm>
            <a:off x="8808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Hidden Layers (ReLU)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1"/>
          <p:cNvSpPr txBox="1"/>
          <p:nvPr/>
        </p:nvSpPr>
        <p:spPr>
          <a:xfrm>
            <a:off x="11770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8" name="Google Shape;418;p31"/>
          <p:cNvGrpSpPr/>
          <p:nvPr/>
        </p:nvGrpSpPr>
        <p:grpSpPr>
          <a:xfrm>
            <a:off x="3238825" y="3081400"/>
            <a:ext cx="1018200" cy="1018200"/>
            <a:chOff x="1359550" y="3154500"/>
            <a:chExt cx="1018200" cy="1018200"/>
          </a:xfrm>
        </p:grpSpPr>
        <p:sp>
          <p:nvSpPr>
            <p:cNvPr id="419" name="Google Shape;419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1"/>
          <p:cNvSpPr txBox="1"/>
          <p:nvPr/>
        </p:nvSpPr>
        <p:spPr>
          <a:xfrm>
            <a:off x="3217300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Neurons /Layer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3238825" y="3434925"/>
            <a:ext cx="8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250,150,50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300" y="679325"/>
            <a:ext cx="3117950" cy="2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33" name="Google Shape;433;p32"/>
          <p:cNvSpPr txBox="1"/>
          <p:nvPr>
            <p:ph idx="1" type="body"/>
          </p:nvPr>
        </p:nvSpPr>
        <p:spPr>
          <a:xfrm>
            <a:off x="1254300" y="1135325"/>
            <a:ext cx="7038900" cy="3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model was one that used all the features, with 3 hidden layers (250,150, 50) with activation function (relu) and achieved a rmse of 23060.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 tended to underestimate rather than overestimate the prices.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Hyperparameter tuning did not result in a better model compared to the trial and error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With many features and missing values, it was hard to get a model that performed better than what we got.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 can be improved by running feature importance and selecting only those that are important to rid model of unnecessary  </a:t>
            </a:r>
            <a:r>
              <a:rPr lang="en-GB"/>
              <a:t>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Generally our model worked as expected but failed to achieve the most desired results, there is room for improvement.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75" y="2652150"/>
            <a:ext cx="2908550" cy="2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3"/>
          <p:cNvSpPr txBox="1"/>
          <p:nvPr>
            <p:ph type="title"/>
          </p:nvPr>
        </p:nvSpPr>
        <p:spPr>
          <a:xfrm>
            <a:off x="3159900" y="9193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sp>
        <p:nvSpPr>
          <p:cNvPr id="440" name="Google Shape;440;p33"/>
          <p:cNvSpPr txBox="1"/>
          <p:nvPr>
            <p:ph idx="1" type="body"/>
          </p:nvPr>
        </p:nvSpPr>
        <p:spPr>
          <a:xfrm>
            <a:off x="3312300" y="1653425"/>
            <a:ext cx="2176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" y="3625475"/>
            <a:ext cx="1975425" cy="1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275" y="39825"/>
            <a:ext cx="2131150" cy="1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54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197100" y="1384950"/>
            <a:ext cx="70389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Buying and/or selling a home  is one of the  most important financial decisions in an individual’s life.  The </a:t>
            </a:r>
            <a:r>
              <a:rPr lang="en-GB"/>
              <a:t>ability to predict home sales  via machine learning  provides  important information and benefits to  these  investments  in the  real estate market.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goal of this project was to analyze property sales records and fit the data to a model that help predict sale  prices most accurately.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Several tools were used to accomplish this task and data was obtained from the link below..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Dataset: https://www.kaggle.com/datasets/shree1992/housedata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019722" y="393750"/>
            <a:ext cx="75165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97297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752925" y="2472805"/>
            <a:ext cx="13068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Obtain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752925" y="3143300"/>
            <a:ext cx="13068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internet to find the housing data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(kaggle.com)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22070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2034733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Clean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2034733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Python Pandas to clean Data and save to csv.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3432735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307801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307801" y="3143297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Loaded the cleaned data to Postgres and 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exported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JupyterLab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4655460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4577785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Descriptive Summaries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4577785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Pandas, Matplotlib, and Seaborn to obtain numerical and graphical summaries of data.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587452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5843998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Learning/ Neural Network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5844000" y="3143300"/>
            <a:ext cx="1273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SkLearn to prepare data for modeling, used tensorflow to train, fit and test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70976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7114410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 Tune Model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114410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Keras tuner to find best combination of hyperparameters and best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19"/>
          <p:cNvCxnSpPr/>
          <p:nvPr/>
        </p:nvCxnSpPr>
        <p:spPr>
          <a:xfrm>
            <a:off x="1428987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/>
          <p:nvPr/>
        </p:nvSpPr>
        <p:spPr>
          <a:xfrm flipH="1">
            <a:off x="831481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830875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4" name="Google Shape;264;p19"/>
          <p:cNvCxnSpPr/>
          <p:nvPr/>
        </p:nvCxnSpPr>
        <p:spPr>
          <a:xfrm>
            <a:off x="26540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19"/>
          <p:cNvSpPr/>
          <p:nvPr/>
        </p:nvSpPr>
        <p:spPr>
          <a:xfrm flipH="1">
            <a:off x="20565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20559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7" name="Google Shape;267;p19"/>
          <p:cNvCxnSpPr/>
          <p:nvPr/>
        </p:nvCxnSpPr>
        <p:spPr>
          <a:xfrm>
            <a:off x="3879741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19"/>
          <p:cNvSpPr/>
          <p:nvPr/>
        </p:nvSpPr>
        <p:spPr>
          <a:xfrm flipH="1">
            <a:off x="3282235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3281629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0" name="Google Shape;270;p19"/>
          <p:cNvCxnSpPr/>
          <p:nvPr/>
        </p:nvCxnSpPr>
        <p:spPr>
          <a:xfrm>
            <a:off x="5102465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19"/>
          <p:cNvSpPr/>
          <p:nvPr/>
        </p:nvSpPr>
        <p:spPr>
          <a:xfrm flipH="1">
            <a:off x="4504959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4504353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3" name="Google Shape;273;p19"/>
          <p:cNvCxnSpPr/>
          <p:nvPr/>
        </p:nvCxnSpPr>
        <p:spPr>
          <a:xfrm>
            <a:off x="6321532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9"/>
          <p:cNvSpPr/>
          <p:nvPr/>
        </p:nvSpPr>
        <p:spPr>
          <a:xfrm flipH="1">
            <a:off x="5724026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5723420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19"/>
          <p:cNvCxnSpPr/>
          <p:nvPr/>
        </p:nvCxnSpPr>
        <p:spPr>
          <a:xfrm>
            <a:off x="75446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9"/>
          <p:cNvSpPr/>
          <p:nvPr/>
        </p:nvSpPr>
        <p:spPr>
          <a:xfrm flipH="1">
            <a:off x="69471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9465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621" y="0"/>
            <a:ext cx="2917054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50" y="685275"/>
            <a:ext cx="2171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225" y="1214038"/>
            <a:ext cx="3533775" cy="20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275" y="2118650"/>
            <a:ext cx="3319931" cy="26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575" y="704475"/>
            <a:ext cx="2525375" cy="12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4700" y="1282000"/>
            <a:ext cx="27717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300" y="1942425"/>
            <a:ext cx="2986525" cy="27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>
            <p:ph type="title"/>
          </p:nvPr>
        </p:nvSpPr>
        <p:spPr>
          <a:xfrm>
            <a:off x="1052550" y="197175"/>
            <a:ext cx="70389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6375" y="3523200"/>
            <a:ext cx="41548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1297500" y="393750"/>
            <a:ext cx="70389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1297500" y="8375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</a:t>
            </a:r>
            <a:r>
              <a:rPr lang="en-GB"/>
              <a:t> 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181100"/>
            <a:ext cx="7330799" cy="16217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 txBox="1"/>
          <p:nvPr>
            <p:ph idx="1" type="body"/>
          </p:nvPr>
        </p:nvSpPr>
        <p:spPr>
          <a:xfrm>
            <a:off x="1449900" y="28949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</a:t>
            </a:r>
            <a:r>
              <a:rPr lang="en-GB"/>
              <a:t>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3271850"/>
            <a:ext cx="7330800" cy="157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</a:t>
            </a: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409700"/>
            <a:ext cx="66484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575" y="102350"/>
            <a:ext cx="2056050" cy="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1091175" y="3274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</p:txBody>
      </p:sp>
      <p:grpSp>
        <p:nvGrpSpPr>
          <p:cNvPr id="315" name="Google Shape;315;p23"/>
          <p:cNvGrpSpPr/>
          <p:nvPr/>
        </p:nvGrpSpPr>
        <p:grpSpPr>
          <a:xfrm>
            <a:off x="223957" y="864625"/>
            <a:ext cx="4693151" cy="2011440"/>
            <a:chOff x="463900" y="1272625"/>
            <a:chExt cx="4453550" cy="1628301"/>
          </a:xfrm>
        </p:grpSpPr>
        <p:pic>
          <p:nvPicPr>
            <p:cNvPr id="316" name="Google Shape;3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900" y="1272625"/>
              <a:ext cx="2135350" cy="16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9250" y="1272625"/>
              <a:ext cx="2318200" cy="1628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23"/>
          <p:cNvSpPr txBox="1"/>
          <p:nvPr/>
        </p:nvSpPr>
        <p:spPr>
          <a:xfrm>
            <a:off x="5006800" y="967825"/>
            <a:ext cx="3975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Number of Rooms: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rooms(total)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 &amp; 14 are cheaper than 9 &amp; 10.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Lot size: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2500 sf lots are  more expensive than 5000 sf lots, above 1200 sf lots have no discernible difference.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25" y="2941275"/>
            <a:ext cx="2521525" cy="19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413" y="2941275"/>
            <a:ext cx="2521537" cy="1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551225" y="2998188"/>
            <a:ext cx="326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Home (square feet):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 is directly related to size.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Above Averagely,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Good &amp; Very Good are similar.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Poor is the cheapest.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297500" y="393750"/>
            <a:ext cx="7038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Correlations</a:t>
            </a:r>
            <a:endParaRPr/>
          </a:p>
        </p:txBody>
      </p:sp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4736325" y="3773600"/>
            <a:ext cx="38235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Home price and home Age are negatively correlated with a few outliers.</a:t>
            </a:r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25" y="1129050"/>
            <a:ext cx="3600074" cy="25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>
            <p:ph idx="1" type="body"/>
          </p:nvPr>
        </p:nvSpPr>
        <p:spPr>
          <a:xfrm>
            <a:off x="971925" y="3773450"/>
            <a:ext cx="3764400" cy="1210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strongest linear relationship seems to be </a:t>
            </a:r>
            <a:r>
              <a:rPr lang="en-GB">
                <a:solidFill>
                  <a:schemeClr val="lt1"/>
                </a:solidFill>
              </a:rPr>
              <a:t>between</a:t>
            </a:r>
            <a:r>
              <a:rPr lang="en-GB">
                <a:solidFill>
                  <a:schemeClr val="lt1"/>
                </a:solidFill>
              </a:rPr>
              <a:t> Gross Living Area and Total Rooms Above Ground with the weakest relationship between Age and Lot Area. There is some weak relationships between the features.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25" y="1129050"/>
            <a:ext cx="3600076" cy="25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00" y="92500"/>
            <a:ext cx="2412125" cy="14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 txBox="1"/>
          <p:nvPr>
            <p:ph type="title"/>
          </p:nvPr>
        </p:nvSpPr>
        <p:spPr>
          <a:xfrm>
            <a:off x="1678500" y="12750"/>
            <a:ext cx="4970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Sale-Price Distribution</a:t>
            </a:r>
            <a:endParaRPr/>
          </a:p>
        </p:txBody>
      </p:sp>
      <p:grpSp>
        <p:nvGrpSpPr>
          <p:cNvPr id="339" name="Google Shape;339;p25"/>
          <p:cNvGrpSpPr/>
          <p:nvPr/>
        </p:nvGrpSpPr>
        <p:grpSpPr>
          <a:xfrm>
            <a:off x="464025" y="546150"/>
            <a:ext cx="5803950" cy="4414200"/>
            <a:chOff x="387825" y="393750"/>
            <a:chExt cx="5803950" cy="4414200"/>
          </a:xfrm>
        </p:grpSpPr>
        <p:pic>
          <p:nvPicPr>
            <p:cNvPr id="340" name="Google Shape;34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25" y="393750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0825" y="393750"/>
              <a:ext cx="2870949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825" y="2600849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20825" y="2600850"/>
              <a:ext cx="2870950" cy="220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25"/>
          <p:cNvSpPr txBox="1"/>
          <p:nvPr/>
        </p:nvSpPr>
        <p:spPr>
          <a:xfrm>
            <a:off x="6379100" y="1691000"/>
            <a:ext cx="234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distribution of home prices exhibits a right skewness, accompanied by a few outliers, as depicted in the left chart.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After the removal of outliers, the distribution of prices appears to exhibit greater symmetry, as illustrated in the right chart.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